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0"/>
  </p:notesMasterIdLst>
  <p:sldIdLst>
    <p:sldId id="256" r:id="rId2"/>
    <p:sldId id="260" r:id="rId3"/>
    <p:sldId id="258" r:id="rId4"/>
    <p:sldId id="259" r:id="rId5"/>
    <p:sldId id="262" r:id="rId6"/>
    <p:sldId id="261" r:id="rId7"/>
    <p:sldId id="257" r:id="rId8"/>
    <p:sldId id="263" r:id="rId9"/>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667" autoAdjust="0"/>
  </p:normalViewPr>
  <p:slideViewPr>
    <p:cSldViewPr>
      <p:cViewPr varScale="1">
        <p:scale>
          <a:sx n="52" d="100"/>
          <a:sy n="52" d="100"/>
        </p:scale>
        <p:origin x="-117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EE5C970E-9417-4042-AEEC-7E157F2D8D4D}" type="datetimeFigureOut">
              <a:rPr lang="en-US" smtClean="0"/>
              <a:t>8/28/2009</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BDDD2028-DBAC-4AEB-9B0D-F265D410F76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DD2028-DBAC-4AEB-9B0D-F265D410F768}"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b="1" dirty="0" smtClean="0">
                <a:effectLst>
                  <a:outerShdw blurRad="38100" dist="38100" dir="2700000" algn="tl">
                    <a:srgbClr val="000000">
                      <a:alpha val="43137"/>
                    </a:srgbClr>
                  </a:outerShdw>
                </a:effectLst>
              </a:rPr>
              <a:t>Change</a:t>
            </a:r>
            <a:r>
              <a:rPr lang="en-US" sz="1400" b="1" baseline="0" dirty="0" smtClean="0">
                <a:effectLst>
                  <a:outerShdw blurRad="38100" dist="38100" dir="2700000" algn="tl">
                    <a:srgbClr val="000000">
                      <a:alpha val="43137"/>
                    </a:srgbClr>
                  </a:outerShdw>
                </a:effectLst>
              </a:rPr>
              <a:t> is when we leave behind the old, familiar ways and step onto new ground. </a:t>
            </a:r>
            <a:endParaRPr lang="en-US" b="1" baseline="0" dirty="0" smtClean="0">
              <a:effectLst>
                <a:outerShdw blurRad="38100" dist="38100" dir="2700000" algn="tl">
                  <a:srgbClr val="000000">
                    <a:alpha val="43137"/>
                  </a:srgbClr>
                </a:outerShdw>
              </a:effectLst>
            </a:endParaRPr>
          </a:p>
          <a:p>
            <a:endParaRPr lang="en-US" dirty="0" smtClean="0"/>
          </a:p>
          <a:p>
            <a:r>
              <a:rPr lang="en-US" dirty="0" smtClean="0"/>
              <a:t>Moving, new job, getting married, new boyfriend or girlfriend,</a:t>
            </a:r>
            <a:r>
              <a:rPr lang="en-US" baseline="0" dirty="0" smtClean="0"/>
              <a:t> playing new sport, joining a different team, trying a different kind of class, hanging out with someone different. Can you name some, I haven’t thought of? </a:t>
            </a:r>
          </a:p>
          <a:p>
            <a:endParaRPr lang="en-US" baseline="0" dirty="0" smtClean="0"/>
          </a:p>
          <a:p>
            <a:r>
              <a:rPr lang="en-US" b="1" baseline="0" dirty="0" smtClean="0"/>
              <a:t>Be Courageous</a:t>
            </a:r>
          </a:p>
          <a:p>
            <a:r>
              <a:rPr lang="en-US" b="0" baseline="0" dirty="0" smtClean="0"/>
              <a:t>What is the worst thing that could happen? – more than likely it is not life or death</a:t>
            </a:r>
          </a:p>
          <a:p>
            <a:r>
              <a:rPr lang="en-US" b="0" baseline="0" dirty="0" smtClean="0"/>
              <a:t>“ With technology moving the world at warp speed, embracing real-time opportunities for face-to-face connections make sense.” Susan </a:t>
            </a:r>
            <a:r>
              <a:rPr lang="en-US" b="0" baseline="0" dirty="0" err="1" smtClean="0"/>
              <a:t>RoAne</a:t>
            </a:r>
            <a:r>
              <a:rPr lang="en-US" b="0" baseline="0" dirty="0" smtClean="0"/>
              <a:t>, How to Work a Room</a:t>
            </a:r>
          </a:p>
          <a:p>
            <a:endParaRPr lang="en-US" b="0"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Examples</a:t>
            </a:r>
            <a:r>
              <a:rPr lang="en-US" b="1" baseline="0" dirty="0" smtClean="0"/>
              <a:t> of Negative Self Talk</a:t>
            </a:r>
            <a:endParaRPr lang="en-US" b="1" dirty="0" smtClean="0"/>
          </a:p>
          <a:p>
            <a:pPr>
              <a:buFont typeface="Arial" pitchFamily="34" charset="0"/>
              <a:buChar char="•"/>
            </a:pPr>
            <a:r>
              <a:rPr lang="en-US" dirty="0" smtClean="0"/>
              <a:t>I don’t have anything to say.</a:t>
            </a:r>
          </a:p>
          <a:p>
            <a:pPr>
              <a:buFont typeface="Arial" pitchFamily="34" charset="0"/>
              <a:buChar char="•"/>
            </a:pPr>
            <a:r>
              <a:rPr lang="en-US" dirty="0" smtClean="0"/>
              <a:t>Why would they want to listen to me?</a:t>
            </a:r>
          </a:p>
          <a:p>
            <a:pPr>
              <a:buFont typeface="Arial" pitchFamily="34" charset="0"/>
              <a:buChar char="•"/>
            </a:pPr>
            <a:r>
              <a:rPr lang="en-US" dirty="0" smtClean="0"/>
              <a:t>I can’t meet people I don’t know.</a:t>
            </a:r>
          </a:p>
          <a:p>
            <a:pPr>
              <a:buFont typeface="Arial" pitchFamily="34" charset="0"/>
              <a:buChar char="•"/>
            </a:pPr>
            <a:r>
              <a:rPr lang="en-US" dirty="0" smtClean="0"/>
              <a:t>They won’t like me.</a:t>
            </a:r>
          </a:p>
          <a:p>
            <a:pPr>
              <a:buFont typeface="Arial" pitchFamily="34" charset="0"/>
              <a:buChar char="•"/>
            </a:pPr>
            <a:endParaRPr lang="en-US" dirty="0" smtClean="0"/>
          </a:p>
          <a:p>
            <a:pPr>
              <a:buFont typeface="Arial" pitchFamily="34" charset="0"/>
              <a:buNone/>
            </a:pPr>
            <a:r>
              <a:rPr lang="en-US" b="1" dirty="0" smtClean="0"/>
              <a:t>Take the negatives</a:t>
            </a:r>
            <a:r>
              <a:rPr lang="en-US" b="1" baseline="0" dirty="0" smtClean="0"/>
              <a:t> and rewrite them into positives</a:t>
            </a:r>
            <a:endParaRPr lang="en-US" b="1" dirty="0" smtClean="0"/>
          </a:p>
          <a:p>
            <a:endParaRPr lang="en-US" b="1" dirty="0" smtClean="0"/>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BDDD2028-DBAC-4AEB-9B0D-F265D410F76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Don’t Talk to Strangers</a:t>
            </a:r>
          </a:p>
          <a:p>
            <a:endParaRPr lang="en-US" b="1" dirty="0" smtClean="0"/>
          </a:p>
          <a:p>
            <a:r>
              <a:rPr lang="en-US" b="0" dirty="0" smtClean="0"/>
              <a:t>Yes</a:t>
            </a:r>
            <a:r>
              <a:rPr lang="en-US" b="0" baseline="0" dirty="0" smtClean="0"/>
              <a:t> be careful, you still don’t want to talk to strangers - when going to and from school and so on, keep your safety first!</a:t>
            </a:r>
          </a:p>
          <a:p>
            <a:r>
              <a:rPr lang="en-US" b="0" baseline="0" dirty="0" smtClean="0"/>
              <a:t>When this does NOT make sense is when you are selling a product or a service – when you are a business person.</a:t>
            </a:r>
          </a:p>
          <a:p>
            <a:r>
              <a:rPr lang="en-US" b="0" baseline="0" dirty="0" smtClean="0"/>
              <a:t>Life is too short to sit in the back corner and not meat that valuable person or make that incredible connection. </a:t>
            </a:r>
          </a:p>
          <a:p>
            <a:endParaRPr lang="en-US" b="0" baseline="0" dirty="0" smtClean="0"/>
          </a:p>
          <a:p>
            <a:r>
              <a:rPr lang="en-US" b="1" baseline="0" dirty="0" smtClean="0"/>
              <a:t>Wait to be Proper Introduced</a:t>
            </a:r>
          </a:p>
          <a:p>
            <a:endParaRPr lang="en-US" b="1" baseline="0" dirty="0" smtClean="0"/>
          </a:p>
          <a:p>
            <a:r>
              <a:rPr lang="en-US" b="0" baseline="0" dirty="0" smtClean="0"/>
              <a:t>Our culture does not always allow us to being introduced; it is nice and much easier. If you are in the position to introduce acquaintances you should! If you are not introduced you have to take advantaged of the opportunity, reach your hand out and start the conversation.</a:t>
            </a:r>
          </a:p>
          <a:p>
            <a:endParaRPr lang="en-US" b="0" baseline="0" dirty="0" smtClean="0"/>
          </a:p>
          <a:p>
            <a:pPr defTabSz="932871"/>
            <a:r>
              <a:rPr lang="en-US" b="1" dirty="0" smtClean="0"/>
              <a:t>Don’t be pushy good things come to those that wait (Shyness</a:t>
            </a:r>
            <a:r>
              <a:rPr lang="en-US" b="1" baseline="0" dirty="0" smtClean="0"/>
              <a:t> getting to  you)</a:t>
            </a:r>
            <a:endParaRPr lang="en-US" b="1" dirty="0" smtClean="0"/>
          </a:p>
          <a:p>
            <a:endParaRPr lang="en-US" b="0" baseline="0" dirty="0" smtClean="0"/>
          </a:p>
          <a:p>
            <a:r>
              <a:rPr lang="en-US" b="0" baseline="0" dirty="0" smtClean="0"/>
              <a:t>Don’t wait! Reach out and extend yourself to people! Au contraire – having no prom date is what happens to those that wait. Don’t have the “prom” complex – worrying about a date, sitting by the phone for that call… Make that phone call, and ask! Working on communication and conversation skills are the way to overcome shyness</a:t>
            </a:r>
          </a:p>
          <a:p>
            <a:endParaRPr lang="en-US" b="0" baseline="0" dirty="0" smtClean="0"/>
          </a:p>
          <a:p>
            <a:pPr defTabSz="932871"/>
            <a:r>
              <a:rPr lang="en-US" b="1" dirty="0" smtClean="0"/>
              <a:t>Better safe than sorry</a:t>
            </a:r>
          </a:p>
          <a:p>
            <a:pPr defTabSz="932871"/>
            <a:endParaRPr lang="en-US" b="1" dirty="0" smtClean="0"/>
          </a:p>
          <a:p>
            <a:pPr defTabSz="932871"/>
            <a:r>
              <a:rPr lang="en-US" b="0" dirty="0" smtClean="0"/>
              <a:t>Our egos are ALWAYS</a:t>
            </a:r>
            <a:r>
              <a:rPr lang="en-US" b="0" baseline="0" dirty="0" smtClean="0"/>
              <a:t> on the line when we extend our self to someone else.</a:t>
            </a:r>
          </a:p>
          <a:p>
            <a:pPr defTabSz="932871"/>
            <a:r>
              <a:rPr lang="en-US" b="0" baseline="0" dirty="0" smtClean="0"/>
              <a:t>You need to take that risk, view it as a challenge. Without taking risks one never grows and finds that dynamic relationship.</a:t>
            </a:r>
          </a:p>
          <a:p>
            <a:pPr defTabSz="932871"/>
            <a:r>
              <a:rPr lang="en-US" b="0" baseline="0" dirty="0" smtClean="0"/>
              <a:t>In professional networking situations, you shouldn’t run into much risk. The person in the back is probably much more shy than you are. </a:t>
            </a:r>
            <a:endParaRPr lang="en-US" b="0" dirty="0" smtClean="0"/>
          </a:p>
          <a:p>
            <a:endParaRPr lang="en-US" b="0" baseline="0" dirty="0" smtClean="0"/>
          </a:p>
          <a:p>
            <a:r>
              <a:rPr lang="en-US" b="1" dirty="0" smtClean="0"/>
              <a:t>Mangle</a:t>
            </a:r>
            <a:r>
              <a:rPr lang="en-US" b="1" baseline="0" dirty="0" smtClean="0"/>
              <a:t> and Mixed and Messages</a:t>
            </a:r>
            <a:endParaRPr lang="en-US" b="0" baseline="0" dirty="0" smtClean="0"/>
          </a:p>
          <a:p>
            <a:endParaRPr lang="en-US" b="0" baseline="0" dirty="0" smtClean="0"/>
          </a:p>
          <a:p>
            <a:r>
              <a:rPr lang="en-US" b="0" baseline="0" dirty="0" smtClean="0"/>
              <a:t>Mixed messages can easily be sent, especially between males and females. Be very clear about your intentions and exercise caution. This means your body language, touching the person and what you say, “honey, sweetheart, dear” and so on. The way you dress also communicates your intentions. </a:t>
            </a:r>
          </a:p>
          <a:p>
            <a:r>
              <a:rPr lang="en-US" b="0" baseline="0" dirty="0" smtClean="0"/>
              <a:t> </a:t>
            </a:r>
            <a:endParaRPr lang="en-US" b="1" dirty="0" smtClean="0"/>
          </a:p>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Common interest</a:t>
            </a:r>
            <a:r>
              <a:rPr lang="en-US" baseline="0" dirty="0" smtClean="0"/>
              <a:t> examples include:</a:t>
            </a:r>
          </a:p>
          <a:p>
            <a:r>
              <a:rPr lang="en-US" baseline="0" dirty="0" smtClean="0"/>
              <a:t>New health club</a:t>
            </a:r>
            <a:r>
              <a:rPr lang="en-US" baseline="0" smtClean="0"/>
              <a:t>, </a:t>
            </a:r>
            <a:r>
              <a:rPr lang="en-US" baseline="0" smtClean="0"/>
              <a:t>Riding club</a:t>
            </a:r>
            <a:r>
              <a:rPr lang="en-US" baseline="0" dirty="0" smtClean="0"/>
              <a:t>, FFA</a:t>
            </a:r>
            <a:r>
              <a:rPr lang="en-US" baseline="0" smtClean="0"/>
              <a:t>, Robotics, 4-H</a:t>
            </a:r>
          </a:p>
          <a:p>
            <a:endParaRPr lang="en-US" dirty="0"/>
          </a:p>
        </p:txBody>
      </p:sp>
      <p:sp>
        <p:nvSpPr>
          <p:cNvPr id="4" name="Slide Number Placeholder 3"/>
          <p:cNvSpPr>
            <a:spLocks noGrp="1"/>
          </p:cNvSpPr>
          <p:nvPr>
            <p:ph type="sldNum" sz="quarter" idx="10"/>
          </p:nvPr>
        </p:nvSpPr>
        <p:spPr/>
        <p:txBody>
          <a:bodyPr/>
          <a:lstStyle/>
          <a:p>
            <a:fld id="{BDDD2028-DBAC-4AEB-9B0D-F265D410F768}"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図形 1"/>
          <p:cNvSpPr>
            <a:spLocks noGrp="1"/>
          </p:cNvSpPr>
          <p:nvPr>
            <p:ph type="ctrTitle"/>
          </p:nvPr>
        </p:nvSpPr>
        <p:spPr>
          <a:xfrm>
            <a:off x="928662" y="1928803"/>
            <a:ext cx="7172348" cy="1470025"/>
          </a:xfrm>
        </p:spPr>
        <p:txBody>
          <a:bodyPr/>
          <a:lstStyle/>
          <a:p>
            <a:r>
              <a:rPr kumimoji="1" lang="en-US" altLang="ja-JP" smtClean="0"/>
              <a:t>Click to edit Master title style</a:t>
            </a:r>
            <a:endParaRPr kumimoji="1" lang="ja-JP" altLang="en-US" dirty="0"/>
          </a:p>
        </p:txBody>
      </p:sp>
      <p:sp>
        <p:nvSpPr>
          <p:cNvPr id="8" name="図形 7"/>
          <p:cNvSpPr>
            <a:spLocks noGrp="1"/>
          </p:cNvSpPr>
          <p:nvPr>
            <p:ph type="subTitle" idx="1"/>
          </p:nvPr>
        </p:nvSpPr>
        <p:spPr>
          <a:xfrm>
            <a:off x="1371600" y="3643314"/>
            <a:ext cx="6400800" cy="1285884"/>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p:txBody>
          <a:bodyPr/>
          <a:lstStyle/>
          <a:p>
            <a:fld id="{F466358A-BDFE-48AC-9ABA-C98F96F8522A}" type="datetimeFigureOut">
              <a:rPr lang="en-US" smtClean="0"/>
              <a:t>8/28/2009</a:t>
            </a:fld>
            <a:endParaRPr lang="en-US"/>
          </a:p>
        </p:txBody>
      </p:sp>
      <p:sp>
        <p:nvSpPr>
          <p:cNvPr id="11" name="図形 10"/>
          <p:cNvSpPr>
            <a:spLocks noGrp="1"/>
          </p:cNvSpPr>
          <p:nvPr>
            <p:ph type="ftr" sz="quarter" idx="11"/>
          </p:nvPr>
        </p:nvSpPr>
        <p:spPr/>
        <p:txBody>
          <a:bodyPr/>
          <a:lstStyle/>
          <a:p>
            <a:endParaRPr lang="en-US"/>
          </a:p>
        </p:txBody>
      </p:sp>
      <p:sp>
        <p:nvSpPr>
          <p:cNvPr id="18" name="図形 17"/>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671514" y="274638"/>
            <a:ext cx="7829576" cy="1011222"/>
          </a:xfrm>
        </p:spPr>
        <p:txBody>
          <a:bodyPr/>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671514" y="1285860"/>
            <a:ext cx="7829576" cy="4357718"/>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p:txBody>
          <a:bodyPr/>
          <a:lstStyle/>
          <a:p>
            <a:fld id="{F466358A-BDFE-48AC-9ABA-C98F96F8522A}" type="datetimeFigureOut">
              <a:rPr lang="en-US" smtClean="0"/>
              <a:t>8/28/2009</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43702" y="285730"/>
            <a:ext cx="1785950" cy="5565797"/>
          </a:xfrm>
        </p:spPr>
        <p:txBody>
          <a:bodyPr vert="eaVert"/>
          <a:lstStyle>
            <a:lvl1pPr>
              <a:defRPr>
                <a:gradFill flip="none" rotWithShape="1">
                  <a:gsLst>
                    <a:gs pos="0">
                      <a:schemeClr val="tx1">
                        <a:tint val="65000"/>
                      </a:schemeClr>
                    </a:gs>
                    <a:gs pos="49900">
                      <a:schemeClr val="tx1">
                        <a:tint val="95000"/>
                      </a:schemeClr>
                    </a:gs>
                    <a:gs pos="50000">
                      <a:schemeClr val="tx1"/>
                    </a:gs>
                    <a:gs pos="100000">
                      <a:schemeClr val="tx1">
                        <a:tint val="95000"/>
                      </a:schemeClr>
                    </a:gs>
                  </a:gsLst>
                  <a:lin ang="5400000" scaled="1"/>
                  <a:tileRect/>
                </a:gradFill>
              </a:defRPr>
            </a:lvl1pPr>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642910" y="274640"/>
            <a:ext cx="5834090" cy="5583253"/>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652450" y="6356350"/>
            <a:ext cx="2133600" cy="365125"/>
          </a:xfrm>
        </p:spPr>
        <p:txBody>
          <a:bodyPr/>
          <a:lstStyle/>
          <a:p>
            <a:fld id="{F466358A-BDFE-48AC-9ABA-C98F96F8522A}" type="datetimeFigureOut">
              <a:rPr lang="en-US" smtClean="0"/>
              <a:t>8/28/2009</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a:xfrm>
            <a:off x="6286512" y="6356350"/>
            <a:ext cx="2133600" cy="365125"/>
          </a:xfrm>
        </p:spPr>
        <p:txBody>
          <a:bodyPr/>
          <a:lstStyle/>
          <a:p>
            <a:fld id="{AB8A8BA9-757E-4155-A1E1-75D28A1172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p:txBody>
          <a:bodyPr/>
          <a:lstStyle/>
          <a:p>
            <a:fld id="{F466358A-BDFE-48AC-9ABA-C98F96F8522A}" type="datetimeFigureOut">
              <a:rPr lang="en-US" smtClean="0"/>
              <a:t>8/28/2009</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1000100" y="4714884"/>
            <a:ext cx="7215239" cy="862009"/>
          </a:xfrm>
        </p:spPr>
        <p:txBody>
          <a:bodyPr anchor="t"/>
          <a:lstStyle>
            <a:lvl1pPr algn="l">
              <a:defRPr sz="4000" b="1" cap="all"/>
            </a:lvl1pPr>
          </a:lstStyle>
          <a:p>
            <a:r>
              <a:rPr kumimoji="1" lang="en-US" altLang="ja-JP" smtClean="0"/>
              <a:t>Click to edit Master title style</a:t>
            </a:r>
            <a:endParaRPr kumimoji="1" lang="ja-JP" altLang="en-US" dirty="0"/>
          </a:p>
        </p:txBody>
      </p:sp>
      <p:sp>
        <p:nvSpPr>
          <p:cNvPr id="3" name="図形 2"/>
          <p:cNvSpPr>
            <a:spLocks noGrp="1"/>
          </p:cNvSpPr>
          <p:nvPr>
            <p:ph type="body" idx="1"/>
          </p:nvPr>
        </p:nvSpPr>
        <p:spPr>
          <a:xfrm>
            <a:off x="1000101" y="2857496"/>
            <a:ext cx="7215238" cy="1785950"/>
          </a:xfrm>
        </p:spPr>
        <p:txBody>
          <a:bodyPr anchor="b"/>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p:txBody>
          <a:bodyPr/>
          <a:lstStyle>
            <a:lvl1pPr>
              <a:defRPr>
                <a:solidFill>
                  <a:schemeClr val="tx1">
                    <a:tint val="75000"/>
                  </a:schemeClr>
                </a:solidFill>
              </a:defRPr>
            </a:lvl1pPr>
          </a:lstStyle>
          <a:p>
            <a:fld id="{F466358A-BDFE-48AC-9ABA-C98F96F8522A}" type="datetimeFigureOut">
              <a:rPr lang="en-US" smtClean="0"/>
              <a:t>8/28/2009</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lvl1pPr>
              <a:defRPr>
                <a:solidFill>
                  <a:schemeClr val="tx1">
                    <a:tint val="75000"/>
                  </a:schemeClr>
                </a:solidFill>
              </a:defRPr>
            </a:lvl1pPr>
          </a:lstStyle>
          <a:p>
            <a:fld id="{AB8A8BA9-757E-4155-A1E1-75D28A1172B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dt" sz="half" idx="10"/>
          </p:nvPr>
        </p:nvSpPr>
        <p:spPr/>
        <p:txBody>
          <a:bodyPr/>
          <a:lstStyle/>
          <a:p>
            <a:fld id="{F466358A-BDFE-48AC-9ABA-C98F96F8522A}" type="datetimeFigureOut">
              <a:rPr lang="en-US" smtClean="0"/>
              <a:t>8/28/2009</a:t>
            </a:fld>
            <a:endParaRPr lang="en-US"/>
          </a:p>
        </p:txBody>
      </p:sp>
      <p:sp>
        <p:nvSpPr>
          <p:cNvPr id="6" name="図形 5"/>
          <p:cNvSpPr>
            <a:spLocks noGrp="1"/>
          </p:cNvSpPr>
          <p:nvPr>
            <p:ph type="ftr" sz="quarter" idx="11"/>
          </p:nvPr>
        </p:nvSpPr>
        <p:spPr/>
        <p:txBody>
          <a:bodyPr/>
          <a:lstStyle/>
          <a:p>
            <a:endParaRPr lang="en-US"/>
          </a:p>
        </p:txBody>
      </p:sp>
      <p:sp>
        <p:nvSpPr>
          <p:cNvPr id="7" name="図形 6"/>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4" name="図形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p:txBody>
          <a:bodyPr/>
          <a:lstStyle/>
          <a:p>
            <a:fld id="{F466358A-BDFE-48AC-9ABA-C98F96F8522A}" type="datetimeFigureOut">
              <a:rPr lang="en-US" smtClean="0"/>
              <a:t>8/28/2009</a:t>
            </a:fld>
            <a:endParaRPr lang="en-US"/>
          </a:p>
        </p:txBody>
      </p:sp>
      <p:sp>
        <p:nvSpPr>
          <p:cNvPr id="8" name="図形 7"/>
          <p:cNvSpPr>
            <a:spLocks noGrp="1"/>
          </p:cNvSpPr>
          <p:nvPr>
            <p:ph type="ftr" sz="quarter" idx="11"/>
          </p:nvPr>
        </p:nvSpPr>
        <p:spPr/>
        <p:txBody>
          <a:bodyPr/>
          <a:lstStyle/>
          <a:p>
            <a:endParaRPr lang="en-US"/>
          </a:p>
        </p:txBody>
      </p:sp>
      <p:sp>
        <p:nvSpPr>
          <p:cNvPr id="9" name="図形 8"/>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1671646" y="4572008"/>
            <a:ext cx="6400816" cy="928686"/>
          </a:xfrm>
        </p:spPr>
        <p:txBody>
          <a:bodyPr/>
          <a:lstStyle/>
          <a:p>
            <a:r>
              <a:rPr kumimoji="1" lang="en-US" altLang="ja-JP" smtClean="0"/>
              <a:t>Click to edit Master title style</a:t>
            </a:r>
            <a:endParaRPr kumimoji="1" lang="ja-JP" altLang="en-US" dirty="0"/>
          </a:p>
        </p:txBody>
      </p:sp>
      <p:sp>
        <p:nvSpPr>
          <p:cNvPr id="3" name="図形 2"/>
          <p:cNvSpPr>
            <a:spLocks noGrp="1"/>
          </p:cNvSpPr>
          <p:nvPr>
            <p:ph type="dt" sz="half" idx="10"/>
          </p:nvPr>
        </p:nvSpPr>
        <p:spPr/>
        <p:txBody>
          <a:bodyPr/>
          <a:lstStyle/>
          <a:p>
            <a:fld id="{F466358A-BDFE-48AC-9ABA-C98F96F8522A}" type="datetimeFigureOut">
              <a:rPr lang="en-US" smtClean="0"/>
              <a:t>8/28/2009</a:t>
            </a:fld>
            <a:endParaRPr lang="en-US"/>
          </a:p>
        </p:txBody>
      </p:sp>
      <p:sp>
        <p:nvSpPr>
          <p:cNvPr id="4" name="図形 3"/>
          <p:cNvSpPr>
            <a:spLocks noGrp="1"/>
          </p:cNvSpPr>
          <p:nvPr>
            <p:ph type="ftr" sz="quarter" idx="11"/>
          </p:nvPr>
        </p:nvSpPr>
        <p:spPr/>
        <p:txBody>
          <a:bodyPr/>
          <a:lstStyle/>
          <a:p>
            <a:endParaRPr lang="en-US"/>
          </a:p>
        </p:txBody>
      </p:sp>
      <p:sp>
        <p:nvSpPr>
          <p:cNvPr id="5" name="図形 4"/>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F466358A-BDFE-48AC-9ABA-C98F96F8522A}" type="datetimeFigureOut">
              <a:rPr lang="en-US" smtClean="0"/>
              <a:t>8/28/2009</a:t>
            </a:fld>
            <a:endParaRPr lang="en-US"/>
          </a:p>
        </p:txBody>
      </p:sp>
      <p:sp>
        <p:nvSpPr>
          <p:cNvPr id="3" name="図形 2"/>
          <p:cNvSpPr>
            <a:spLocks noGrp="1"/>
          </p:cNvSpPr>
          <p:nvPr>
            <p:ph type="ftr" sz="quarter" idx="11"/>
          </p:nvPr>
        </p:nvSpPr>
        <p:spPr/>
        <p:txBody>
          <a:bodyPr/>
          <a:lstStyle/>
          <a:p>
            <a:endParaRPr lang="en-US"/>
          </a:p>
        </p:txBody>
      </p:sp>
      <p:sp>
        <p:nvSpPr>
          <p:cNvPr id="4" name="図形 3"/>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575050" y="1428737"/>
            <a:ext cx="5111750"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5" name="図形 4"/>
          <p:cNvSpPr>
            <a:spLocks noGrp="1"/>
          </p:cNvSpPr>
          <p:nvPr>
            <p:ph type="dt" sz="half" idx="10"/>
          </p:nvPr>
        </p:nvSpPr>
        <p:spPr/>
        <p:txBody>
          <a:bodyPr/>
          <a:lstStyle/>
          <a:p>
            <a:fld id="{F466358A-BDFE-48AC-9ABA-C98F96F8522A}" type="datetimeFigureOut">
              <a:rPr lang="en-US" smtClean="0"/>
              <a:t>8/28/2009</a:t>
            </a:fld>
            <a:endParaRPr lang="en-US"/>
          </a:p>
        </p:txBody>
      </p:sp>
      <p:sp>
        <p:nvSpPr>
          <p:cNvPr id="6" name="図形 5"/>
          <p:cNvSpPr>
            <a:spLocks noGrp="1"/>
          </p:cNvSpPr>
          <p:nvPr>
            <p:ph type="ftr" sz="quarter" idx="11"/>
          </p:nvPr>
        </p:nvSpPr>
        <p:spPr/>
        <p:txBody>
          <a:bodyPr/>
          <a:lstStyle/>
          <a:p>
            <a:endParaRPr lang="en-US"/>
          </a:p>
        </p:txBody>
      </p:sp>
      <p:sp>
        <p:nvSpPr>
          <p:cNvPr id="7" name="図形 6"/>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1792288" y="5014914"/>
            <a:ext cx="5486400" cy="414350"/>
          </a:xfrm>
        </p:spPr>
        <p:txBody>
          <a:bodyPr anchor="b"/>
          <a:lstStyle>
            <a:lvl1pPr algn="ctr">
              <a:defRPr sz="2000" b="1"/>
            </a:lvl1pPr>
          </a:lstStyle>
          <a:p>
            <a:r>
              <a:rPr kumimoji="1" lang="en-US" altLang="ja-JP" smtClean="0"/>
              <a:t>Click to edit Master title style</a:t>
            </a:r>
            <a:endParaRPr kumimoji="1" lang="ja-JP" altLang="en-US" dirty="0"/>
          </a:p>
        </p:txBody>
      </p:sp>
      <p:sp>
        <p:nvSpPr>
          <p:cNvPr id="3" name="正方形/長方形 2"/>
          <p:cNvSpPr>
            <a:spLocks noGrp="1"/>
          </p:cNvSpPr>
          <p:nvPr>
            <p:ph type="pic" idx="1"/>
          </p:nvPr>
        </p:nvSpPr>
        <p:spPr>
          <a:xfrm>
            <a:off x="1792288" y="742960"/>
            <a:ext cx="5486400" cy="4114800"/>
          </a:xfrm>
          <a:prstGeom prst="rect">
            <a:avLst/>
          </a:prstGeom>
          <a:noFill/>
          <a:ln w="50800" cap="sq">
            <a:solidFill>
              <a:schemeClr val="tx1"/>
            </a:solidFill>
            <a:miter lim="800000"/>
          </a:ln>
          <a:effectLst>
            <a:outerShdw blurRad="76200" dist="50800" dir="13500000" algn="tl" rotWithShape="0">
              <a:schemeClr val="bg1">
                <a:alpha val="80000"/>
              </a:scheme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dirty="0"/>
          </a:p>
        </p:txBody>
      </p:sp>
      <p:sp>
        <p:nvSpPr>
          <p:cNvPr id="4" name="図形 3"/>
          <p:cNvSpPr>
            <a:spLocks noGrp="1"/>
          </p:cNvSpPr>
          <p:nvPr>
            <p:ph type="body" sz="half" idx="2"/>
          </p:nvPr>
        </p:nvSpPr>
        <p:spPr>
          <a:xfrm>
            <a:off x="1792288" y="5481658"/>
            <a:ext cx="5486400" cy="804862"/>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p:txBody>
          <a:bodyPr/>
          <a:lstStyle/>
          <a:p>
            <a:fld id="{F466358A-BDFE-48AC-9ABA-C98F96F8522A}" type="datetimeFigureOut">
              <a:rPr lang="en-US" smtClean="0"/>
              <a:t>8/28/2009</a:t>
            </a:fld>
            <a:endParaRPr lang="en-US"/>
          </a:p>
        </p:txBody>
      </p:sp>
      <p:sp>
        <p:nvSpPr>
          <p:cNvPr id="6" name="図形 5"/>
          <p:cNvSpPr>
            <a:spLocks noGrp="1"/>
          </p:cNvSpPr>
          <p:nvPr>
            <p:ph type="ftr" sz="quarter" idx="11"/>
          </p:nvPr>
        </p:nvSpPr>
        <p:spPr/>
        <p:txBody>
          <a:bodyPr/>
          <a:lstStyle/>
          <a:p>
            <a:endParaRPr lang="en-US"/>
          </a:p>
        </p:txBody>
      </p:sp>
      <p:sp>
        <p:nvSpPr>
          <p:cNvPr id="7" name="図形 6"/>
          <p:cNvSpPr>
            <a:spLocks noGrp="1"/>
          </p:cNvSpPr>
          <p:nvPr>
            <p:ph type="sldNum" sz="quarter" idx="12"/>
          </p:nvPr>
        </p:nvSpPr>
        <p:spPr/>
        <p:txBody>
          <a:bodyPr/>
          <a:lstStyle/>
          <a:p>
            <a:fld id="{AB8A8BA9-757E-4155-A1E1-75D28A1172B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8" name="正方形/長方形 17"/>
          <p:cNvSpPr>
            <a:spLocks noGrp="1"/>
          </p:cNvSpPr>
          <p:nvPr>
            <p:ph type="body" idx="1"/>
          </p:nvPr>
        </p:nvSpPr>
        <p:spPr>
          <a:xfrm>
            <a:off x="457200" y="1600200"/>
            <a:ext cx="8229600" cy="4525963"/>
          </a:xfrm>
          <a:prstGeom prst="rect">
            <a:avLst/>
          </a:prstGeom>
        </p:spPr>
        <p:txBody>
          <a:bodyPr vert="horz"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29" name="正方形/長方形 28"/>
          <p:cNvSpPr>
            <a:spLocks noGrp="1"/>
          </p:cNvSpPr>
          <p:nvPr>
            <p:ph type="dt" sz="half" idx="2"/>
          </p:nvPr>
        </p:nvSpPr>
        <p:spPr>
          <a:xfrm>
            <a:off x="457200" y="6356350"/>
            <a:ext cx="2133600" cy="365125"/>
          </a:xfrm>
          <a:prstGeom prst="rect">
            <a:avLst/>
          </a:prstGeom>
        </p:spPr>
        <p:txBody>
          <a:bodyPr vert="horz" rtlCol="0" anchor="ctr"/>
          <a:lstStyle>
            <a:lvl1pPr algn="l">
              <a:defRPr sz="1200">
                <a:solidFill>
                  <a:schemeClr val="bg1"/>
                </a:solidFill>
              </a:defRPr>
            </a:lvl1pPr>
          </a:lstStyle>
          <a:p>
            <a:fld id="{F466358A-BDFE-48AC-9ABA-C98F96F8522A}" type="datetimeFigureOut">
              <a:rPr lang="en-US" smtClean="0"/>
              <a:t>8/28/2009</a:t>
            </a:fld>
            <a:endParaRPr lang="en-US"/>
          </a:p>
        </p:txBody>
      </p:sp>
      <p:sp>
        <p:nvSpPr>
          <p:cNvPr id="4" name="正方形/長方形 3"/>
          <p:cNvSpPr>
            <a:spLocks noGrp="1"/>
          </p:cNvSpPr>
          <p:nvPr>
            <p:ph type="ftr" sz="quarter" idx="3"/>
          </p:nvPr>
        </p:nvSpPr>
        <p:spPr>
          <a:xfrm>
            <a:off x="3124200" y="6356350"/>
            <a:ext cx="2895600" cy="365125"/>
          </a:xfrm>
          <a:prstGeom prst="rect">
            <a:avLst/>
          </a:prstGeom>
        </p:spPr>
        <p:txBody>
          <a:bodyPr vert="horz" rtlCol="0" anchor="ctr"/>
          <a:lstStyle>
            <a:lvl1pPr algn="ctr">
              <a:defRPr sz="1200">
                <a:solidFill>
                  <a:schemeClr val="tx1">
                    <a:tint val="75000"/>
                  </a:schemeClr>
                </a:solidFill>
              </a:defRPr>
            </a:lvl1pPr>
          </a:lstStyle>
          <a:p>
            <a:endParaRPr lang="en-US"/>
          </a:p>
        </p:txBody>
      </p:sp>
      <p:sp>
        <p:nvSpPr>
          <p:cNvPr id="10" name="正方形/長方形 9"/>
          <p:cNvSpPr>
            <a:spLocks noGrp="1"/>
          </p:cNvSpPr>
          <p:nvPr>
            <p:ph type="sldNum" sz="quarter" idx="4"/>
          </p:nvPr>
        </p:nvSpPr>
        <p:spPr>
          <a:xfrm>
            <a:off x="6553200" y="6356350"/>
            <a:ext cx="2133600" cy="365125"/>
          </a:xfrm>
          <a:prstGeom prst="rect">
            <a:avLst/>
          </a:prstGeom>
        </p:spPr>
        <p:txBody>
          <a:bodyPr vert="horz" rtlCol="0" anchor="ctr"/>
          <a:lstStyle>
            <a:lvl1pPr algn="r">
              <a:defRPr sz="1200">
                <a:solidFill>
                  <a:schemeClr val="bg1"/>
                </a:solidFill>
              </a:defRPr>
            </a:lvl1pPr>
          </a:lstStyle>
          <a:p>
            <a:fld id="{AB8A8BA9-757E-4155-A1E1-75D28A1172B7}" type="slidenum">
              <a:rPr lang="en-US" smtClean="0"/>
              <a:t>‹#›</a:t>
            </a:fld>
            <a:endParaRPr lang="en-US"/>
          </a:p>
        </p:txBody>
      </p:sp>
      <p:sp>
        <p:nvSpPr>
          <p:cNvPr id="22" name="正方形/長方形 21"/>
          <p:cNvSpPr>
            <a:spLocks noGrp="1"/>
          </p:cNvSpPr>
          <p:nvPr>
            <p:ph type="title"/>
          </p:nvPr>
        </p:nvSpPr>
        <p:spPr>
          <a:xfrm>
            <a:off x="457200" y="274638"/>
            <a:ext cx="8229600" cy="1143000"/>
          </a:xfrm>
          <a:prstGeom prst="rect">
            <a:avLst/>
          </a:prstGeom>
          <a:noFill/>
        </p:spPr>
        <p:txBody>
          <a:bodyPr vert="horz" rtlCol="0" anchor="ctr">
            <a:normAutofit/>
          </a:bodyPr>
          <a:lstStyle/>
          <a:p>
            <a:r>
              <a:rPr kumimoji="1" lang="en-US" altLang="ja-JP" smtClean="0"/>
              <a:t>Click to edit Master title style</a:t>
            </a:r>
            <a:endParaRPr kumimoji="1" lang="ja-JP" alt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latinLnBrk="0" hangingPunct="1">
        <a:spcBef>
          <a:spcPct val="0"/>
        </a:spcBef>
        <a:buNone/>
        <a:defRPr kumimoji="1" sz="4400" baseline="0">
          <a:ln w="12700">
            <a:solidFill>
              <a:schemeClr val="tx1">
                <a:tint val="95000"/>
              </a:schemeClr>
            </a:solidFill>
          </a:ln>
          <a:gradFill>
            <a:gsLst>
              <a:gs pos="0">
                <a:schemeClr val="tx1">
                  <a:tint val="65000"/>
                </a:schemeClr>
              </a:gs>
              <a:gs pos="49900">
                <a:schemeClr val="tx1">
                  <a:tint val="95000"/>
                </a:schemeClr>
              </a:gs>
              <a:gs pos="50000">
                <a:schemeClr val="tx1"/>
              </a:gs>
              <a:gs pos="100000">
                <a:schemeClr val="tx1">
                  <a:tint val="95000"/>
                </a:schemeClr>
              </a:gs>
            </a:gsLst>
            <a:lin ang="5400000" scaled="1"/>
          </a:gradFill>
          <a:effectLst>
            <a:outerShdw blurRad="127000" algn="tl" rotWithShape="0">
              <a:schemeClr val="bg1">
                <a:alpha val="50000"/>
              </a:schemeClr>
            </a:outerShdw>
          </a:effectLst>
          <a:latin typeface="+mj-lt"/>
          <a:ea typeface="+mj-ea"/>
          <a:cs typeface="+mj-cs"/>
        </a:defRPr>
      </a:lvl1pPr>
    </p:titleStyle>
    <p:bodyStyle>
      <a:lvl1pPr marL="342900" indent="-342900" algn="l" rtl="0" eaLnBrk="1" latinLnBrk="0" hangingPunct="1">
        <a:spcBef>
          <a:spcPct val="20000"/>
        </a:spcBef>
        <a:buClr>
          <a:schemeClr val="tx1"/>
        </a:buClr>
        <a:buFont typeface="Wingdings"/>
        <a:buChar char="n"/>
        <a:defRPr kumimoji="1" sz="3200" baseline="0">
          <a:solidFill>
            <a:schemeClr val="tx2"/>
          </a:solidFill>
          <a:latin typeface="+mn-lt"/>
          <a:ea typeface="+mn-ea"/>
          <a:cs typeface="+mn-cs"/>
        </a:defRPr>
      </a:lvl1pPr>
      <a:lvl2pPr marL="742950" indent="-285750" algn="l" rtl="0" eaLnBrk="1" latinLnBrk="0" hangingPunct="1">
        <a:spcBef>
          <a:spcPct val="20000"/>
        </a:spcBef>
        <a:buClr>
          <a:schemeClr val="tx2">
            <a:shade val="75000"/>
          </a:schemeClr>
        </a:buClr>
        <a:buSzPct val="85000"/>
        <a:buFont typeface="Wingdings"/>
        <a:buChar char="n"/>
        <a:defRPr kumimoji="1" sz="2800" baseline="0">
          <a:solidFill>
            <a:schemeClr val="tx2"/>
          </a:solidFill>
          <a:latin typeface="+mn-lt"/>
          <a:ea typeface="+mn-ea"/>
          <a:cs typeface="+mn-cs"/>
        </a:defRPr>
      </a:lvl2pPr>
      <a:lvl3pPr marL="1143000" indent="-228600" algn="l" rtl="0" eaLnBrk="1" latinLnBrk="0" hangingPunct="1">
        <a:spcBef>
          <a:spcPct val="20000"/>
        </a:spcBef>
        <a:buClr>
          <a:schemeClr val="accent4">
            <a:shade val="50000"/>
          </a:schemeClr>
        </a:buClr>
        <a:buSzPct val="75000"/>
        <a:buFont typeface="Wingdings"/>
        <a:buChar char="n"/>
        <a:defRPr kumimoji="1" sz="2400" baseline="0">
          <a:solidFill>
            <a:schemeClr val="tx2"/>
          </a:solidFill>
          <a:latin typeface="+mn-lt"/>
          <a:ea typeface="+mn-ea"/>
          <a:cs typeface="+mn-cs"/>
        </a:defRPr>
      </a:lvl3pPr>
      <a:lvl4pPr marL="1600200" indent="-228600" algn="l" rtl="0" eaLnBrk="1" latinLnBrk="0" hangingPunct="1">
        <a:spcBef>
          <a:spcPct val="20000"/>
        </a:spcBef>
        <a:buClr>
          <a:schemeClr val="accent6">
            <a:shade val="50000"/>
          </a:schemeClr>
        </a:buClr>
        <a:buSzPct val="75000"/>
        <a:buFont typeface="Wingdings"/>
        <a:buChar char="n"/>
        <a:defRPr kumimoji="1" sz="2000" baseline="0">
          <a:solidFill>
            <a:schemeClr val="tx2"/>
          </a:solidFill>
          <a:latin typeface="+mn-lt"/>
          <a:ea typeface="+mn-ea"/>
          <a:cs typeface="+mn-cs"/>
        </a:defRPr>
      </a:lvl4pPr>
      <a:lvl5pPr marL="2057400" indent="-228600" algn="l" rtl="0" eaLnBrk="1" latinLnBrk="0" hangingPunct="1">
        <a:spcBef>
          <a:spcPct val="20000"/>
        </a:spcBef>
        <a:buClr>
          <a:schemeClr val="accent3">
            <a:shade val="50000"/>
          </a:schemeClr>
        </a:buClr>
        <a:buSzPct val="70000"/>
        <a:buFont typeface="Wingdings"/>
        <a:buChar char="n"/>
        <a:defRPr kumimoji="1" sz="2000" baseline="0">
          <a:solidFill>
            <a:schemeClr val="tx2"/>
          </a:solidFill>
          <a:latin typeface="+mn-lt"/>
          <a:ea typeface="+mn-ea"/>
          <a:cs typeface="+mn-cs"/>
        </a:defRPr>
      </a:lvl5pPr>
      <a:lvl6pPr marL="2514600" indent="-228600" algn="l" rtl="0" eaLnBrk="1" latinLnBrk="0" hangingPunct="1">
        <a:spcBef>
          <a:spcPct val="20000"/>
        </a:spcBef>
        <a:buClr>
          <a:schemeClr val="accent1">
            <a:shade val="50000"/>
          </a:schemeClr>
        </a:buClr>
        <a:buSzPct val="60000"/>
        <a:buFont typeface="Wingdings"/>
        <a:buChar char="n"/>
        <a:defRPr kumimoji="1" sz="2000">
          <a:solidFill>
            <a:schemeClr val="tx2"/>
          </a:solidFill>
          <a:latin typeface="+mn-lt"/>
          <a:ea typeface="+mn-ea"/>
          <a:cs typeface="+mn-cs"/>
        </a:defRPr>
      </a:lvl6pPr>
      <a:lvl7pPr marL="2971800" indent="-228600" algn="l" rtl="0" eaLnBrk="1" latinLnBrk="0" hangingPunct="1">
        <a:spcBef>
          <a:spcPct val="20000"/>
        </a:spcBef>
        <a:buClr>
          <a:schemeClr val="accent2">
            <a:shade val="50000"/>
          </a:schemeClr>
        </a:buClr>
        <a:buSzPct val="60000"/>
        <a:buFont typeface="Wingdings"/>
        <a:buChar char="n"/>
        <a:defRPr kumimoji="1" sz="2000">
          <a:solidFill>
            <a:schemeClr val="tx2"/>
          </a:solidFill>
          <a:latin typeface="+mn-lt"/>
          <a:ea typeface="+mn-ea"/>
          <a:cs typeface="+mn-cs"/>
        </a:defRPr>
      </a:lvl7pPr>
      <a:lvl8pPr marL="3429000" indent="-228600" algn="l" rtl="0" eaLnBrk="1" latinLnBrk="0" hangingPunct="1">
        <a:spcBef>
          <a:spcPct val="20000"/>
        </a:spcBef>
        <a:buClr>
          <a:schemeClr val="accent5">
            <a:shade val="50000"/>
          </a:schemeClr>
        </a:buClr>
        <a:buSzPct val="60000"/>
        <a:buFont typeface="Wingdings"/>
        <a:buChar char="n"/>
        <a:defRPr kumimoji="1" sz="2000">
          <a:solidFill>
            <a:schemeClr val="tx2"/>
          </a:solidFill>
          <a:latin typeface="+mn-lt"/>
          <a:ea typeface="+mn-ea"/>
          <a:cs typeface="+mn-cs"/>
        </a:defRPr>
      </a:lvl8pPr>
      <a:lvl9pPr marL="3886200" indent="-228600" algn="l" rtl="0" eaLnBrk="1" latinLnBrk="0" hangingPunct="1">
        <a:spcBef>
          <a:spcPct val="20000"/>
        </a:spcBef>
        <a:buClr>
          <a:schemeClr val="tx1"/>
        </a:buClr>
        <a:buSzPct val="50000"/>
        <a:buFont typeface="Wingdings"/>
        <a:buChar char="n"/>
        <a:defRPr kumimoji="1" sz="2000">
          <a:solidFill>
            <a:schemeClr val="tx2"/>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file:///C:\Documents%20and%20Settings\wnichols\Local%20Settings\Temporary%20Internet%20Files\Content.IE5\XJ33FBO6\MSj00743180000%5b1%5d.mid" TargetMode="External"/><Relationship Id="rId5" Type="http://schemas.openxmlformats.org/officeDocument/2006/relationships/image" Target="../media/image5.png"/><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file:///C:\Documents%20and%20Settings\wnichols\Local%20Settings\Temporary%20Internet%20Files\Content.IE5\XJ33FBO6\MSSN00933_0000%5b1%5d.mid"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t>Networking</a:t>
            </a:r>
            <a:endParaRPr lang="en-US" dirty="0"/>
          </a:p>
        </p:txBody>
      </p:sp>
      <p:sp>
        <p:nvSpPr>
          <p:cNvPr id="3" name="Subtitle 2"/>
          <p:cNvSpPr>
            <a:spLocks noGrp="1"/>
          </p:cNvSpPr>
          <p:nvPr>
            <p:ph type="subTitle" idx="1"/>
          </p:nvPr>
        </p:nvSpPr>
        <p:spPr/>
        <p:txBody>
          <a:bodyPr>
            <a:normAutofit/>
          </a:bodyPr>
          <a:lstStyle/>
          <a:p>
            <a:r>
              <a:rPr lang="en-US" dirty="0" smtClean="0"/>
              <a:t>Savvy Socializing in Person and Online</a:t>
            </a:r>
            <a:endParaRPr lang="en-US" dirty="0"/>
          </a:p>
        </p:txBody>
      </p:sp>
      <p:sp>
        <p:nvSpPr>
          <p:cNvPr id="4" name="TextBox 3"/>
          <p:cNvSpPr txBox="1"/>
          <p:nvPr/>
        </p:nvSpPr>
        <p:spPr>
          <a:xfrm>
            <a:off x="4724400" y="5562600"/>
            <a:ext cx="3048000" cy="369332"/>
          </a:xfrm>
          <a:prstGeom prst="rect">
            <a:avLst/>
          </a:prstGeom>
          <a:noFill/>
        </p:spPr>
        <p:txBody>
          <a:bodyPr wrap="square" rtlCol="0">
            <a:spAutoFit/>
          </a:bodyPr>
          <a:lstStyle/>
          <a:p>
            <a:r>
              <a:rPr lang="en-US" dirty="0" smtClean="0">
                <a:solidFill>
                  <a:schemeClr val="tx1">
                    <a:lumMod val="65000"/>
                    <a:lumOff val="35000"/>
                  </a:schemeClr>
                </a:solidFill>
                <a:effectLst>
                  <a:outerShdw blurRad="38100" dist="38100" dir="2700000" algn="tl">
                    <a:srgbClr val="000000">
                      <a:alpha val="43137"/>
                    </a:srgbClr>
                  </a:outerShdw>
                </a:effectLst>
              </a:rPr>
              <a:t>Mrs. W. Nichols</a:t>
            </a:r>
            <a:endParaRPr lang="en-US" dirty="0">
              <a:solidFill>
                <a:schemeClr val="tx1">
                  <a:lumMod val="65000"/>
                  <a:lumOff val="35000"/>
                </a:schemeClr>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wnichols\Local Settings\Temporary Internet Files\Content.IE5\1YRKJJ8M\MCj03787410000[1].wmf"/>
          <p:cNvPicPr>
            <a:picLocks noChangeAspect="1" noChangeArrowheads="1"/>
          </p:cNvPicPr>
          <p:nvPr/>
        </p:nvPicPr>
        <p:blipFill>
          <a:blip r:embed="rId4" cstate="print"/>
          <a:srcRect/>
          <a:stretch>
            <a:fillRect/>
          </a:stretch>
        </p:blipFill>
        <p:spPr bwMode="auto">
          <a:xfrm>
            <a:off x="4648200" y="1828800"/>
            <a:ext cx="4108166" cy="3962400"/>
          </a:xfrm>
          <a:prstGeom prst="rect">
            <a:avLst/>
          </a:prstGeom>
          <a:noFill/>
        </p:spPr>
      </p:pic>
      <p:sp>
        <p:nvSpPr>
          <p:cNvPr id="2" name="Title 1"/>
          <p:cNvSpPr>
            <a:spLocks noGrp="1"/>
          </p:cNvSpPr>
          <p:nvPr>
            <p:ph type="title"/>
          </p:nvPr>
        </p:nvSpPr>
        <p:spPr/>
        <p:txBody>
          <a:bodyPr>
            <a:normAutofit fontScale="90000"/>
          </a:bodyPr>
          <a:lstStyle/>
          <a:p>
            <a:r>
              <a:rPr lang="en-US" dirty="0" smtClean="0"/>
              <a:t>Business of Networking</a:t>
            </a:r>
            <a:br>
              <a:rPr lang="en-US" dirty="0" smtClean="0"/>
            </a:br>
            <a:r>
              <a:rPr lang="en-US" dirty="0" smtClean="0">
                <a:solidFill>
                  <a:schemeClr val="accent1">
                    <a:lumMod val="50000"/>
                  </a:schemeClr>
                </a:solidFill>
              </a:rPr>
              <a:t>Relationships</a:t>
            </a:r>
            <a:endParaRPr lang="en-US" dirty="0">
              <a:solidFill>
                <a:schemeClr val="accent1">
                  <a:lumMod val="50000"/>
                </a:schemeClr>
              </a:solidFill>
            </a:endParaRPr>
          </a:p>
        </p:txBody>
      </p:sp>
      <p:sp>
        <p:nvSpPr>
          <p:cNvPr id="3" name="Content Placeholder 2"/>
          <p:cNvSpPr>
            <a:spLocks noGrp="1"/>
          </p:cNvSpPr>
          <p:nvPr>
            <p:ph idx="1"/>
          </p:nvPr>
        </p:nvSpPr>
        <p:spPr>
          <a:xfrm>
            <a:off x="457200" y="1600200"/>
            <a:ext cx="5334000" cy="4525963"/>
          </a:xfrm>
        </p:spPr>
        <p:txBody>
          <a:bodyPr>
            <a:normAutofit/>
          </a:bodyPr>
          <a:lstStyle/>
          <a:p>
            <a:r>
              <a:rPr lang="en-US" dirty="0" smtClean="0"/>
              <a:t>Marketing your product or service.</a:t>
            </a:r>
          </a:p>
          <a:p>
            <a:endParaRPr lang="en-US" dirty="0" smtClean="0"/>
          </a:p>
          <a:p>
            <a:r>
              <a:rPr lang="en-US" dirty="0" smtClean="0"/>
              <a:t>Word of mouth advertising </a:t>
            </a:r>
          </a:p>
          <a:p>
            <a:endParaRPr lang="en-US" dirty="0" smtClean="0"/>
          </a:p>
          <a:p>
            <a:pPr>
              <a:buNone/>
            </a:pPr>
            <a:r>
              <a:rPr lang="en-US" dirty="0" smtClean="0">
                <a:solidFill>
                  <a:schemeClr val="accent1">
                    <a:lumMod val="50000"/>
                  </a:schemeClr>
                </a:solidFill>
                <a:effectLst>
                  <a:outerShdw blurRad="38100" dist="38100" dir="2700000" algn="tl">
                    <a:srgbClr val="000000">
                      <a:alpha val="43137"/>
                    </a:srgbClr>
                  </a:outerShdw>
                </a:effectLst>
              </a:rPr>
              <a:t>Sales are made because of these interactions – relationships</a:t>
            </a:r>
          </a:p>
          <a:p>
            <a:pPr>
              <a:buNone/>
            </a:pPr>
            <a:endParaRPr lang="en-US" dirty="0">
              <a:solidFill>
                <a:schemeClr val="accent1">
                  <a:lumMod val="50000"/>
                </a:schemeClr>
              </a:solidFill>
              <a:effectLst>
                <a:outerShdw blurRad="38100" dist="38100" dir="2700000" algn="tl">
                  <a:srgbClr val="000000">
                    <a:alpha val="43137"/>
                  </a:srgbClr>
                </a:outerShdw>
              </a:effectLst>
            </a:endParaRPr>
          </a:p>
        </p:txBody>
      </p:sp>
      <p:pic>
        <p:nvPicPr>
          <p:cNvPr id="8" name="MSj00743180000[1].mid">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46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Networking?</a:t>
            </a:r>
            <a:endParaRPr lang="en-US" dirty="0"/>
          </a:p>
        </p:txBody>
      </p:sp>
      <p:sp>
        <p:nvSpPr>
          <p:cNvPr id="3" name="Content Placeholder 2"/>
          <p:cNvSpPr>
            <a:spLocks noGrp="1"/>
          </p:cNvSpPr>
          <p:nvPr>
            <p:ph idx="1"/>
          </p:nvPr>
        </p:nvSpPr>
        <p:spPr/>
        <p:txBody>
          <a:bodyPr>
            <a:normAutofit/>
          </a:bodyPr>
          <a:lstStyle/>
          <a:p>
            <a:r>
              <a:rPr lang="en-US" dirty="0" smtClean="0"/>
              <a:t>Is a SKILL! </a:t>
            </a:r>
          </a:p>
          <a:p>
            <a:pPr lvl="1"/>
            <a:r>
              <a:rPr lang="en-US" dirty="0" smtClean="0"/>
              <a:t>A </a:t>
            </a:r>
            <a:r>
              <a:rPr lang="en-US" dirty="0" smtClean="0"/>
              <a:t>must for Entrepreneurs!</a:t>
            </a:r>
            <a:endParaRPr lang="en-US" dirty="0" smtClean="0"/>
          </a:p>
          <a:p>
            <a:r>
              <a:rPr lang="en-US" dirty="0" smtClean="0"/>
              <a:t>It is a way to build business relationships</a:t>
            </a:r>
          </a:p>
          <a:p>
            <a:r>
              <a:rPr lang="en-US" dirty="0" smtClean="0"/>
              <a:t>A means to grab tremendous opportunities!</a:t>
            </a:r>
          </a:p>
          <a:p>
            <a:pPr lvl="1"/>
            <a:r>
              <a:rPr lang="en-US" dirty="0" smtClean="0"/>
              <a:t>Opportunities like:</a:t>
            </a:r>
          </a:p>
          <a:p>
            <a:pPr lvl="2"/>
            <a:r>
              <a:rPr lang="en-US" dirty="0" smtClean="0"/>
              <a:t>Career</a:t>
            </a:r>
          </a:p>
          <a:p>
            <a:pPr lvl="2"/>
            <a:r>
              <a:rPr lang="en-US" dirty="0" smtClean="0"/>
              <a:t>Business</a:t>
            </a:r>
          </a:p>
          <a:p>
            <a:pPr lvl="2"/>
            <a:r>
              <a:rPr lang="en-US" dirty="0" smtClean="0"/>
              <a:t>Social</a:t>
            </a:r>
          </a:p>
          <a:p>
            <a:endParaRPr lang="en-US" dirty="0" smtClean="0"/>
          </a:p>
        </p:txBody>
      </p:sp>
      <p:pic>
        <p:nvPicPr>
          <p:cNvPr id="7" name="MSSN00933_0000[1].mid">
            <a:hlinkClick r:id="" action="ppaction://media"/>
          </p:cNvPr>
          <p:cNvPicPr>
            <a:picLocks noRot="1" noChangeAspect="1"/>
          </p:cNvPicPr>
          <p:nvPr>
            <a:audioFile r:link="rId1"/>
          </p:nvPr>
        </p:nvPicPr>
        <p:blipFill>
          <a:blip r:embed="rId4" cstate="print"/>
          <a:stretch>
            <a:fillRect/>
          </a:stretch>
        </p:blipFill>
        <p:spPr>
          <a:xfrm>
            <a:off x="8458200" y="228600"/>
            <a:ext cx="304800" cy="304800"/>
          </a:xfrm>
          <a:prstGeom prst="rect">
            <a:avLst/>
          </a:prstGeom>
        </p:spPr>
      </p:pic>
      <p:pic>
        <p:nvPicPr>
          <p:cNvPr id="2051" name="Picture 3" descr="C:\Documents and Settings\wnichols\Local Settings\Temporary Internet Files\Content.IE5\1YRKJJ8M\MCj04338100000[1].png"/>
          <p:cNvPicPr>
            <a:picLocks noChangeAspect="1" noChangeArrowheads="1"/>
          </p:cNvPicPr>
          <p:nvPr/>
        </p:nvPicPr>
        <p:blipFill>
          <a:blip r:embed="rId5" cstate="print"/>
          <a:srcRect/>
          <a:stretch>
            <a:fillRect/>
          </a:stretch>
        </p:blipFill>
        <p:spPr bwMode="auto">
          <a:xfrm>
            <a:off x="5867400" y="3657600"/>
            <a:ext cx="2285714" cy="22857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00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wnichols\My Documents\My Pictures\Microsoft Clip Organizer\j0435251.png"/>
          <p:cNvPicPr>
            <a:picLocks noChangeAspect="1" noChangeArrowheads="1"/>
          </p:cNvPicPr>
          <p:nvPr/>
        </p:nvPicPr>
        <p:blipFill>
          <a:blip r:embed="rId3" cstate="print"/>
          <a:srcRect/>
          <a:stretch>
            <a:fillRect/>
          </a:stretch>
        </p:blipFill>
        <p:spPr bwMode="auto">
          <a:xfrm>
            <a:off x="990600" y="228600"/>
            <a:ext cx="5061284" cy="2056147"/>
          </a:xfrm>
          <a:prstGeom prst="rect">
            <a:avLst/>
          </a:prstGeom>
          <a:noFill/>
        </p:spPr>
      </p:pic>
      <p:sp>
        <p:nvSpPr>
          <p:cNvPr id="2" name="Title 1"/>
          <p:cNvSpPr>
            <a:spLocks noGrp="1"/>
          </p:cNvSpPr>
          <p:nvPr>
            <p:ph type="title"/>
          </p:nvPr>
        </p:nvSpPr>
        <p:spPr>
          <a:xfrm>
            <a:off x="457200" y="274638"/>
            <a:ext cx="8229600" cy="1630362"/>
          </a:xfrm>
        </p:spPr>
        <p:txBody>
          <a:bodyPr>
            <a:normAutofit/>
          </a:bodyPr>
          <a:lstStyle/>
          <a:p>
            <a:r>
              <a:rPr lang="en-US" sz="6600" dirty="0" smtClean="0"/>
              <a:t>How? </a:t>
            </a:r>
            <a:endParaRPr lang="en-US" sz="6600" dirty="0"/>
          </a:p>
        </p:txBody>
      </p:sp>
      <p:sp>
        <p:nvSpPr>
          <p:cNvPr id="3" name="Content Placeholder 2"/>
          <p:cNvSpPr>
            <a:spLocks noGrp="1"/>
          </p:cNvSpPr>
          <p:nvPr>
            <p:ph idx="1"/>
          </p:nvPr>
        </p:nvSpPr>
        <p:spPr>
          <a:xfrm>
            <a:off x="457200" y="2438400"/>
            <a:ext cx="8229600" cy="4114800"/>
          </a:xfrm>
        </p:spPr>
        <p:txBody>
          <a:bodyPr>
            <a:normAutofit fontScale="92500" lnSpcReduction="20000"/>
          </a:bodyPr>
          <a:lstStyle/>
          <a:p>
            <a:pPr marL="514350" indent="-514350">
              <a:buFont typeface="+mj-lt"/>
              <a:buAutoNum type="arabicPeriod"/>
            </a:pPr>
            <a:r>
              <a:rPr lang="en-US" dirty="0" smtClean="0"/>
              <a:t>Find a “group” of people that share a common interest, a </a:t>
            </a:r>
            <a:r>
              <a:rPr lang="en-US" b="1" dirty="0" smtClean="0"/>
              <a:t>professional association</a:t>
            </a:r>
            <a:r>
              <a:rPr lang="en-US" dirty="0" smtClean="0"/>
              <a:t>.</a:t>
            </a:r>
            <a:endParaRPr lang="en-US" dirty="0" smtClean="0"/>
          </a:p>
          <a:p>
            <a:pPr marL="914400" lvl="1" indent="-514350">
              <a:buFont typeface="+mj-lt"/>
              <a:buAutoNum type="arabicPeriod"/>
            </a:pPr>
            <a:r>
              <a:rPr lang="en-US" dirty="0" smtClean="0"/>
              <a:t>BNI, Chamber of Commerce </a:t>
            </a:r>
          </a:p>
          <a:p>
            <a:pPr marL="914400" lvl="1" indent="-514350">
              <a:buFont typeface="+mj-lt"/>
              <a:buAutoNum type="arabicPeriod"/>
            </a:pPr>
            <a:r>
              <a:rPr lang="en-US" dirty="0" smtClean="0"/>
              <a:t>ABWA, </a:t>
            </a:r>
          </a:p>
          <a:p>
            <a:pPr marL="914400" lvl="1" indent="-514350">
              <a:buFont typeface="+mj-lt"/>
              <a:buAutoNum type="arabicPeriod"/>
            </a:pPr>
            <a:r>
              <a:rPr lang="en-US" dirty="0" smtClean="0"/>
              <a:t>Any many more! </a:t>
            </a:r>
          </a:p>
          <a:p>
            <a:pPr marL="914400" lvl="1" indent="-514350">
              <a:buFont typeface="+mj-lt"/>
              <a:buAutoNum type="arabicPeriod"/>
            </a:pPr>
            <a:endParaRPr lang="en-US" dirty="0" smtClean="0"/>
          </a:p>
          <a:p>
            <a:pPr marL="514350" indent="-514350">
              <a:buFont typeface="+mj-lt"/>
              <a:buAutoNum type="arabicPeriod"/>
            </a:pPr>
            <a:r>
              <a:rPr lang="en-US" dirty="0" smtClean="0"/>
              <a:t>Go meet them either in person or through an online socialize application. </a:t>
            </a:r>
          </a:p>
          <a:p>
            <a:pPr marL="514350" indent="-514350">
              <a:buFont typeface="+mj-lt"/>
              <a:buAutoNum type="arabicPeriod"/>
            </a:pPr>
            <a:r>
              <a:rPr lang="en-US" dirty="0" smtClean="0"/>
              <a:t>Search for professional associations in your potential line of work.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Change/Risk/Reward</a:t>
            </a:r>
            <a:endParaRPr lang="en-US" dirty="0"/>
          </a:p>
        </p:txBody>
      </p:sp>
      <p:pic>
        <p:nvPicPr>
          <p:cNvPr id="6146" name="Picture 2" descr="C:\Documents and Settings\wnichols\Local Settings\Temporary Internet Files\Content.IE5\PI97ZIN4\MCBD07011_0000[1].wmf"/>
          <p:cNvPicPr>
            <a:picLocks noGrp="1" noChangeAspect="1" noChangeArrowheads="1"/>
          </p:cNvPicPr>
          <p:nvPr>
            <p:ph sz="half" idx="1"/>
          </p:nvPr>
        </p:nvPicPr>
        <p:blipFill>
          <a:blip r:embed="rId3" cstate="print"/>
          <a:srcRect/>
          <a:stretch>
            <a:fillRect/>
          </a:stretch>
        </p:blipFill>
        <p:spPr bwMode="auto">
          <a:xfrm>
            <a:off x="204075" y="1752600"/>
            <a:ext cx="4349557" cy="4419600"/>
          </a:xfrm>
          <a:prstGeom prst="rect">
            <a:avLst/>
          </a:prstGeom>
          <a:noFill/>
        </p:spPr>
      </p:pic>
      <p:sp>
        <p:nvSpPr>
          <p:cNvPr id="4" name="Content Placeholder 3"/>
          <p:cNvSpPr>
            <a:spLocks noGrp="1"/>
          </p:cNvSpPr>
          <p:nvPr>
            <p:ph sz="half" idx="2"/>
          </p:nvPr>
        </p:nvSpPr>
        <p:spPr>
          <a:xfrm rot="21325547">
            <a:off x="4394224" y="1143267"/>
            <a:ext cx="4038600" cy="5257800"/>
          </a:xfrm>
        </p:spPr>
        <p:txBody>
          <a:bodyPr>
            <a:normAutofit/>
          </a:bodyPr>
          <a:lstStyle/>
          <a:p>
            <a:r>
              <a:rPr lang="en-US" dirty="0" smtClean="0">
                <a:effectLst>
                  <a:outerShdw blurRad="38100" dist="38100" dir="2700000" algn="tl">
                    <a:srgbClr val="000000">
                      <a:alpha val="43137"/>
                    </a:srgbClr>
                  </a:outerShdw>
                </a:effectLst>
              </a:rPr>
              <a:t>CHANGE</a:t>
            </a:r>
            <a:r>
              <a:rPr lang="en-US" dirty="0" smtClean="0"/>
              <a:t>  of any kind is a </a:t>
            </a:r>
            <a:r>
              <a:rPr lang="en-US" dirty="0" smtClean="0">
                <a:effectLst>
                  <a:outerShdw blurRad="38100" dist="38100" dir="2700000" algn="tl">
                    <a:srgbClr val="000000">
                      <a:alpha val="43137"/>
                    </a:srgbClr>
                  </a:outerShdw>
                </a:effectLst>
              </a:rPr>
              <a:t>RISK</a:t>
            </a:r>
            <a:r>
              <a:rPr lang="en-US" dirty="0" smtClean="0"/>
              <a:t>!</a:t>
            </a:r>
          </a:p>
          <a:p>
            <a:r>
              <a:rPr lang="en-US" dirty="0" smtClean="0"/>
              <a:t>It feels </a:t>
            </a:r>
            <a:r>
              <a:rPr lang="en-US" spc="300" dirty="0" smtClean="0">
                <a:effectLst>
                  <a:outerShdw blurRad="38100" dist="38100" dir="2700000" algn="tl">
                    <a:srgbClr val="000000">
                      <a:alpha val="43137"/>
                    </a:srgbClr>
                  </a:outerShdw>
                </a:effectLst>
              </a:rPr>
              <a:t>UNCOMFORTABLE</a:t>
            </a:r>
          </a:p>
          <a:p>
            <a:endParaRPr lang="en-US" spc="300" dirty="0" smtClean="0">
              <a:effectLst>
                <a:outerShdw blurRad="38100" dist="38100" dir="2700000" algn="tl">
                  <a:srgbClr val="000000">
                    <a:alpha val="43137"/>
                  </a:srgbClr>
                </a:outerShdw>
              </a:effectLst>
            </a:endParaRPr>
          </a:p>
          <a:p>
            <a:endParaRPr lang="en-US" spc="300" dirty="0" smtClean="0">
              <a:effectLst>
                <a:outerShdw blurRad="38100" dist="38100" dir="2700000" algn="tl">
                  <a:srgbClr val="000000">
                    <a:alpha val="43137"/>
                  </a:srgbClr>
                </a:outerShdw>
              </a:effectLst>
            </a:endParaRPr>
          </a:p>
          <a:p>
            <a:endParaRPr lang="en-US" spc="300" dirty="0" smtClean="0">
              <a:effectLst>
                <a:outerShdw blurRad="38100" dist="38100" dir="2700000" algn="tl">
                  <a:srgbClr val="000000">
                    <a:alpha val="43137"/>
                  </a:srgbClr>
                </a:outerShdw>
              </a:effectLst>
            </a:endParaRPr>
          </a:p>
          <a:p>
            <a:pPr>
              <a:buNone/>
            </a:pPr>
            <a:r>
              <a:rPr lang="en-US" spc="300" dirty="0" smtClean="0">
                <a:effectLst>
                  <a:outerShdw blurRad="38100" dist="38100" dir="2700000" algn="tl">
                    <a:srgbClr val="000000">
                      <a:alpha val="43137"/>
                    </a:srgbClr>
                  </a:outerShdw>
                </a:effectLst>
              </a:rPr>
              <a:t>REWARDS are endless, both professionally and personally</a:t>
            </a:r>
            <a:endParaRPr lang="en-US" spc="300" dirty="0">
              <a:effectLst>
                <a:outerShdw blurRad="38100" dist="38100" dir="2700000" algn="tl">
                  <a:srgbClr val="000000">
                    <a:alpha val="43137"/>
                  </a:srgbClr>
                </a:outerShdw>
              </a:effectLst>
            </a:endParaRPr>
          </a:p>
        </p:txBody>
      </p:sp>
      <p:sp>
        <p:nvSpPr>
          <p:cNvPr id="6" name="Down Arrow 5"/>
          <p:cNvSpPr/>
          <p:nvPr/>
        </p:nvSpPr>
        <p:spPr>
          <a:xfrm rot="1423934">
            <a:off x="5881716" y="3228656"/>
            <a:ext cx="6858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perspectiveLeft"/>
              <a:lightRig rig="threePt" dir="t"/>
            </a:scene3d>
          </a:bodyP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TextBox 6"/>
          <p:cNvSpPr txBox="1"/>
          <p:nvPr/>
        </p:nvSpPr>
        <p:spPr>
          <a:xfrm>
            <a:off x="1905000" y="5562600"/>
            <a:ext cx="2209800" cy="646331"/>
          </a:xfrm>
          <a:prstGeom prst="rect">
            <a:avLst/>
          </a:prstGeom>
          <a:noFill/>
        </p:spPr>
        <p:txBody>
          <a:bodyPr wrap="square" rtlCol="0">
            <a:spAutoFit/>
          </a:bodyPr>
          <a:lstStyle/>
          <a:p>
            <a:r>
              <a:rPr lang="en-US" dirty="0" smtClean="0">
                <a:solidFill>
                  <a:schemeClr val="accent1">
                    <a:lumMod val="50000"/>
                  </a:schemeClr>
                </a:solidFill>
                <a:effectLst>
                  <a:outerShdw blurRad="38100" dist="38100" dir="2700000" algn="tl">
                    <a:srgbClr val="000000">
                      <a:alpha val="43137"/>
                    </a:srgbClr>
                  </a:outerShdw>
                </a:effectLst>
              </a:rPr>
              <a:t>List some possible rewards for you…</a:t>
            </a:r>
            <a:endParaRPr lang="en-US" dirty="0">
              <a:solidFill>
                <a:schemeClr val="accent1">
                  <a:lumMod val="50000"/>
                </a:schemeClr>
              </a:solidFill>
              <a:effectLst>
                <a:outerShdw blurRad="38100" dist="38100" dir="2700000" algn="tl">
                  <a:srgbClr val="000000">
                    <a:alpha val="43137"/>
                  </a:srgbClr>
                </a:outerShdw>
              </a:effectLst>
            </a:endParaRPr>
          </a:p>
        </p:txBody>
      </p:sp>
      <p:pic>
        <p:nvPicPr>
          <p:cNvPr id="6148" name="Picture 4" descr="C:\Documents and Settings\wnichols\Local Settings\Temporary Internet Files\Content.IE5\PI97ZIN4\MCj04421410000[1].png"/>
          <p:cNvPicPr>
            <a:picLocks noChangeAspect="1" noChangeArrowheads="1"/>
          </p:cNvPicPr>
          <p:nvPr/>
        </p:nvPicPr>
        <p:blipFill>
          <a:blip r:embed="rId4" cstate="print"/>
          <a:srcRect/>
          <a:stretch>
            <a:fillRect/>
          </a:stretch>
        </p:blipFill>
        <p:spPr bwMode="auto">
          <a:xfrm>
            <a:off x="1066800" y="5562600"/>
            <a:ext cx="843902" cy="838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 Talk</a:t>
            </a:r>
            <a:br>
              <a:rPr lang="en-US" dirty="0" smtClean="0"/>
            </a:br>
            <a:r>
              <a:rPr lang="en-US" dirty="0" smtClean="0"/>
              <a:t> Negative –vs.- Positive </a:t>
            </a:r>
            <a:endParaRPr lang="en-US" dirty="0"/>
          </a:p>
        </p:txBody>
      </p:sp>
      <p:sp>
        <p:nvSpPr>
          <p:cNvPr id="3" name="Content Placeholder 2"/>
          <p:cNvSpPr>
            <a:spLocks noGrp="1"/>
          </p:cNvSpPr>
          <p:nvPr>
            <p:ph sz="half" idx="1"/>
          </p:nvPr>
        </p:nvSpPr>
        <p:spPr/>
        <p:txBody>
          <a:bodyPr/>
          <a:lstStyle/>
          <a:p>
            <a:pPr>
              <a:buNone/>
            </a:pPr>
            <a:r>
              <a:rPr lang="en-US" dirty="0" smtClean="0"/>
              <a:t>Negative Example</a:t>
            </a:r>
          </a:p>
          <a:p>
            <a:pPr>
              <a:buNone/>
            </a:pPr>
            <a:endParaRPr lang="en-US" dirty="0" smtClean="0"/>
          </a:p>
          <a:p>
            <a:pPr>
              <a:buNone/>
            </a:pPr>
            <a:r>
              <a:rPr lang="en-US" dirty="0" smtClean="0"/>
              <a:t>I’ve always had trouble meeting people. It’s just the way I am. </a:t>
            </a:r>
            <a:endParaRPr lang="en-US" dirty="0"/>
          </a:p>
        </p:txBody>
      </p:sp>
      <p:sp>
        <p:nvSpPr>
          <p:cNvPr id="7" name="Content Placeholder 6"/>
          <p:cNvSpPr>
            <a:spLocks noGrp="1"/>
          </p:cNvSpPr>
          <p:nvPr>
            <p:ph sz="half" idx="2"/>
          </p:nvPr>
        </p:nvSpPr>
        <p:spPr/>
        <p:txBody>
          <a:bodyPr/>
          <a:lstStyle/>
          <a:p>
            <a:pPr>
              <a:buNone/>
            </a:pPr>
            <a:r>
              <a:rPr lang="en-US" dirty="0" smtClean="0"/>
              <a:t>Positive Example</a:t>
            </a:r>
          </a:p>
          <a:p>
            <a:pPr>
              <a:buNone/>
            </a:pPr>
            <a:endParaRPr lang="en-US" dirty="0" smtClean="0"/>
          </a:p>
          <a:p>
            <a:pPr>
              <a:buNone/>
            </a:pPr>
            <a:r>
              <a:rPr lang="en-US" dirty="0" smtClean="0"/>
              <a:t>I’m having fun practicing meeting people, and getting better at it all the time. I’m enjoying mastering a new skill. </a:t>
            </a:r>
            <a:endParaRPr lang="en-US" dirty="0"/>
          </a:p>
        </p:txBody>
      </p:sp>
      <p:sp>
        <p:nvSpPr>
          <p:cNvPr id="8" name="TextBox 7"/>
          <p:cNvSpPr txBox="1"/>
          <p:nvPr/>
        </p:nvSpPr>
        <p:spPr>
          <a:xfrm>
            <a:off x="1295400" y="5105400"/>
            <a:ext cx="6477000" cy="1384995"/>
          </a:xfrm>
          <a:prstGeom prst="rect">
            <a:avLst/>
          </a:prstGeom>
          <a:noFill/>
        </p:spPr>
        <p:txBody>
          <a:bodyPr wrap="square" rtlCol="0">
            <a:spAutoFit/>
          </a:bodyPr>
          <a:lstStyle/>
          <a:p>
            <a:r>
              <a:rPr lang="en-US" sz="2800" dirty="0" smtClean="0">
                <a:ln w="10160">
                  <a:solidFill>
                    <a:schemeClr val="accent1"/>
                  </a:solidFill>
                  <a:prstDash val="solid"/>
                </a:ln>
                <a:solidFill>
                  <a:schemeClr val="accent1">
                    <a:lumMod val="50000"/>
                  </a:schemeClr>
                </a:solidFill>
                <a:effectLst>
                  <a:outerShdw blurRad="38100" dist="32000" dir="5400000" algn="tl">
                    <a:srgbClr val="000000">
                      <a:alpha val="30000"/>
                    </a:srgbClr>
                  </a:outerShdw>
                </a:effectLst>
                <a:cs typeface="Aharoni" pitchFamily="2" charset="-79"/>
              </a:rPr>
              <a:t>Now you try it, write down three to five complaints about yourself. Then rewrite them into positive statements! </a:t>
            </a:r>
            <a:endParaRPr lang="en-US" sz="2800" dirty="0">
              <a:ln w="10160">
                <a:solidFill>
                  <a:schemeClr val="accent1"/>
                </a:solidFill>
                <a:prstDash val="solid"/>
              </a:ln>
              <a:solidFill>
                <a:schemeClr val="accent1">
                  <a:lumMod val="50000"/>
                </a:schemeClr>
              </a:solidFill>
              <a:effectLst>
                <a:outerShdw blurRad="38100" dist="32000" dir="5400000" algn="tl">
                  <a:srgbClr val="000000">
                    <a:alpha val="30000"/>
                  </a:srgbClr>
                </a:outerShdw>
              </a:effectLst>
              <a:cs typeface="Aharoni" pitchFamily="2" charset="-79"/>
            </a:endParaRPr>
          </a:p>
        </p:txBody>
      </p:sp>
      <p:pic>
        <p:nvPicPr>
          <p:cNvPr id="5125" name="Picture 5" descr="C:\Documents and Settings\wnichols\Local Settings\Temporary Internet Files\Content.IE5\PI97ZIN4\MCj04421410000[1].png"/>
          <p:cNvPicPr>
            <a:picLocks noChangeAspect="1" noChangeArrowheads="1"/>
          </p:cNvPicPr>
          <p:nvPr/>
        </p:nvPicPr>
        <p:blipFill>
          <a:blip r:embed="rId3" cstate="print"/>
          <a:srcRect/>
          <a:stretch>
            <a:fillRect/>
          </a:stretch>
        </p:blipFill>
        <p:spPr bwMode="auto">
          <a:xfrm>
            <a:off x="457200" y="4953000"/>
            <a:ext cx="952500" cy="94606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Shyness - Roadblocks to working a room</a:t>
            </a:r>
            <a:endParaRPr lang="en-US" dirty="0"/>
          </a:p>
        </p:txBody>
      </p:sp>
      <p:sp>
        <p:nvSpPr>
          <p:cNvPr id="3" name="Content Placeholder 2"/>
          <p:cNvSpPr>
            <a:spLocks noGrp="1"/>
          </p:cNvSpPr>
          <p:nvPr>
            <p:ph sz="half" idx="1"/>
          </p:nvPr>
        </p:nvSpPr>
        <p:spPr/>
        <p:txBody>
          <a:bodyPr>
            <a:normAutofit/>
          </a:bodyPr>
          <a:lstStyle/>
          <a:p>
            <a:r>
              <a:rPr lang="en-US" dirty="0" smtClean="0"/>
              <a:t> Don’t talk to strangers</a:t>
            </a:r>
          </a:p>
          <a:p>
            <a:r>
              <a:rPr lang="en-US" dirty="0" smtClean="0"/>
              <a:t>Wait to be properly introduced</a:t>
            </a:r>
          </a:p>
          <a:p>
            <a:r>
              <a:rPr lang="en-US" dirty="0" smtClean="0"/>
              <a:t>Don’t be pushy good things come to those that wait</a:t>
            </a:r>
          </a:p>
          <a:p>
            <a:r>
              <a:rPr lang="en-US" dirty="0" smtClean="0"/>
              <a:t>Better safe than sorry</a:t>
            </a:r>
          </a:p>
          <a:p>
            <a:r>
              <a:rPr lang="en-US" dirty="0" smtClean="0"/>
              <a:t>Mangled and Mixed Messages. </a:t>
            </a:r>
          </a:p>
          <a:p>
            <a:pPr>
              <a:buNone/>
            </a:pPr>
            <a:endParaRPr lang="en-US" dirty="0"/>
          </a:p>
        </p:txBody>
      </p:sp>
      <p:pic>
        <p:nvPicPr>
          <p:cNvPr id="1026" name="Picture 2" descr="C:\Documents and Settings\wnichols\Local Settings\Temporary Internet Files\Content.IE5\PI97ZIN4\MCj01114720000[1].wmf"/>
          <p:cNvPicPr>
            <a:picLocks noGrp="1" noChangeAspect="1" noChangeArrowheads="1"/>
          </p:cNvPicPr>
          <p:nvPr>
            <p:ph sz="half" idx="2"/>
          </p:nvPr>
        </p:nvPicPr>
        <p:blipFill>
          <a:blip r:embed="rId3" cstate="print"/>
          <a:stretch>
            <a:fillRect/>
          </a:stretch>
        </p:blipFill>
        <p:spPr bwMode="auto">
          <a:xfrm>
            <a:off x="4648200" y="2311230"/>
            <a:ext cx="4038600" cy="310390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trike="sngStrike" dirty="0" smtClean="0"/>
              <a:t>Don’t</a:t>
            </a:r>
            <a:r>
              <a:rPr lang="en-US" dirty="0" smtClean="0"/>
              <a:t> Talk to Strangers</a:t>
            </a:r>
            <a:endParaRPr lang="en-US" dirty="0"/>
          </a:p>
        </p:txBody>
      </p:sp>
      <p:sp>
        <p:nvSpPr>
          <p:cNvPr id="5" name="Content Placeholder 4"/>
          <p:cNvSpPr>
            <a:spLocks noGrp="1"/>
          </p:cNvSpPr>
          <p:nvPr>
            <p:ph idx="1"/>
          </p:nvPr>
        </p:nvSpPr>
        <p:spPr/>
        <p:txBody>
          <a:bodyPr/>
          <a:lstStyle/>
          <a:p>
            <a:r>
              <a:rPr lang="en-US" dirty="0" smtClean="0"/>
              <a:t>When you share a common interest! </a:t>
            </a:r>
          </a:p>
          <a:p>
            <a:endParaRPr lang="en-US" dirty="0" smtClean="0"/>
          </a:p>
          <a:p>
            <a:r>
              <a:rPr lang="en-US" dirty="0" smtClean="0"/>
              <a:t>Be prepared ahead of time</a:t>
            </a:r>
          </a:p>
          <a:p>
            <a:pPr lvl="1">
              <a:buNone/>
            </a:pPr>
            <a:r>
              <a:rPr lang="en-US" sz="3200" dirty="0" smtClean="0">
                <a:latin typeface="Britannic Bold" pitchFamily="34" charset="0"/>
              </a:rPr>
              <a:t>By thinking </a:t>
            </a:r>
          </a:p>
          <a:p>
            <a:pPr lvl="2">
              <a:buNone/>
            </a:pPr>
            <a:r>
              <a:rPr lang="en-US" sz="2800" dirty="0" smtClean="0">
                <a:latin typeface="Britannic Bold" pitchFamily="34" charset="0"/>
              </a:rPr>
              <a:t>about common elements you share </a:t>
            </a:r>
          </a:p>
          <a:p>
            <a:pPr lvl="3">
              <a:buNone/>
            </a:pPr>
            <a:r>
              <a:rPr lang="en-US" sz="2400" dirty="0" smtClean="0">
                <a:latin typeface="Britannic Bold" pitchFamily="34" charset="0"/>
              </a:rPr>
              <a:t>before you go!</a:t>
            </a:r>
            <a:endParaRPr lang="en-US" sz="2400" dirty="0">
              <a:latin typeface="Britannic Bold" pitchFamily="34" charset="0"/>
            </a:endParaRPr>
          </a:p>
        </p:txBody>
      </p:sp>
      <p:pic>
        <p:nvPicPr>
          <p:cNvPr id="7170" name="Picture 2" descr="C:\Documents and Settings\wnichols\My Documents\My Pictures\Microsoft Clip Organizer\j0437234.jpg"/>
          <p:cNvPicPr>
            <a:picLocks noChangeAspect="1" noChangeArrowheads="1"/>
          </p:cNvPicPr>
          <p:nvPr/>
        </p:nvPicPr>
        <p:blipFill>
          <a:blip r:embed="rId3" cstate="print"/>
          <a:srcRect/>
          <a:stretch>
            <a:fillRect/>
          </a:stretch>
        </p:blipFill>
        <p:spPr bwMode="auto">
          <a:xfrm>
            <a:off x="4572000" y="4724400"/>
            <a:ext cx="2335317" cy="17526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YamatoPainting">
  <a:themeElements>
    <a:clrScheme name="Yamato Painting">
      <a:dk1>
        <a:sysClr val="windowText" lastClr="000000"/>
      </a:dk1>
      <a:lt1>
        <a:sysClr val="window" lastClr="FFFFFF"/>
      </a:lt1>
      <a:dk2>
        <a:srgbClr val="3F2D32"/>
      </a:dk2>
      <a:lt2>
        <a:srgbClr val="FEDD00"/>
      </a:lt2>
      <a:accent1>
        <a:srgbClr val="C24400"/>
      </a:accent1>
      <a:accent2>
        <a:srgbClr val="3F7228"/>
      </a:accent2>
      <a:accent3>
        <a:srgbClr val="516086"/>
      </a:accent3>
      <a:accent4>
        <a:srgbClr val="956A86"/>
      </a:accent4>
      <a:accent5>
        <a:srgbClr val="E87981"/>
      </a:accent5>
      <a:accent6>
        <a:srgbClr val="8D8628"/>
      </a:accent6>
      <a:hlink>
        <a:srgbClr val="0000FF"/>
      </a:hlink>
      <a:folHlink>
        <a:srgbClr val="800080"/>
      </a:folHlink>
    </a:clrScheme>
    <a:fontScheme name="Yamato Painting">
      <a:majorFont>
        <a:latin typeface="Calibri"/>
        <a:ea typeface=""/>
        <a:cs typeface=""/>
        <a:font script="Jpan" typeface="ＭＳ Ｐゴシック"/>
        <a:font script="Hang" typeface="맑은 고딕"/>
        <a:font script="Hans" typeface="黑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ゴシック"/>
        <a:font script="Hang" typeface="맑은 고딕"/>
        <a:font script="Hans" typeface="宋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Yamato Painting">
      <a:fillStyleLst>
        <a:solidFill>
          <a:schemeClr val="phClr">
            <a:tint val="100000"/>
          </a:schemeClr>
        </a:solidFill>
        <a:gradFill>
          <a:gsLst>
            <a:gs pos="0">
              <a:schemeClr val="phClr">
                <a:tint val="100000"/>
              </a:schemeClr>
            </a:gs>
            <a:gs pos="100000">
              <a:schemeClr val="phClr">
                <a:tint val="100000"/>
                <a:shade val="20000"/>
              </a:schemeClr>
            </a:gs>
          </a:gsLst>
          <a:lin ang="5400000" scaled="1"/>
        </a:gradFill>
        <a:blipFill>
          <a:blip xmlns:r="http://schemas.openxmlformats.org/officeDocument/2006/relationships" r:embed="rId1">
            <a:duotone>
              <a:srgbClr val="000000"/>
              <a:schemeClr val="phClr">
                <a:tint val="100000"/>
              </a:schemeClr>
            </a:duotone>
          </a:blip>
          <a:tile tx="0" ty="0" sx="35000" sy="35000" flip="none" algn="tl"/>
        </a:blipFill>
      </a:fillStyleLst>
      <a:lnStyleLst>
        <a:ln w="9525" cap="flat" cmpd="sng" algn="ctr">
          <a:solidFill>
            <a:schemeClr val="phClr">
              <a:alpha val="60000"/>
            </a:schemeClr>
          </a:solidFill>
          <a:prstDash val="solid"/>
        </a:ln>
        <a:ln w="19525" cap="flat" cmpd="sng" algn="ctr">
          <a:solidFill>
            <a:schemeClr val="phClr">
              <a:alpha val="90000"/>
            </a:schemeClr>
          </a:solidFill>
          <a:prstDash val="solid"/>
        </a:ln>
        <a:ln w="38100" cap="flat" cmpd="sng" algn="ctr">
          <a:solidFill>
            <a:schemeClr val="phClr">
              <a:alpha val="100000"/>
            </a:schemeClr>
          </a:solidFill>
          <a:prstDash val="solid"/>
        </a:ln>
      </a:lnStyleLst>
      <a:effectStyleLst>
        <a:effectStyle>
          <a:effectLst>
            <a:outerShdw blurRad="50800" algn="tl" rotWithShape="0">
              <a:srgbClr val="000000">
                <a:alpha val="64000"/>
              </a:srgbClr>
            </a:outerShdw>
          </a:effectLst>
        </a:effectStyle>
        <a:effectStyle>
          <a:effectLst>
            <a:outerShdw blurRad="50800" algn="tl" rotWithShape="0">
              <a:srgbClr val="000000">
                <a:alpha val="64000"/>
              </a:srgbClr>
            </a:outerShdw>
          </a:effectLst>
          <a:scene3d>
            <a:camera prst="orthographicFront"/>
            <a:lightRig rig="soft" dir="tl">
              <a:rot lat="0" lon="0" rev="0"/>
            </a:lightRig>
          </a:scene3d>
          <a:sp3d>
            <a:bevelT prst="angle"/>
            <a:bevelB w="304800" h="44450"/>
            <a:contourClr>
              <a:schemeClr val="phClr">
                <a:shade val="60000"/>
                <a:satMod val="110000"/>
              </a:schemeClr>
            </a:contourClr>
          </a:sp3d>
        </a:effectStyle>
        <a:effectStyle>
          <a:effectLst>
            <a:glow rad="51600">
              <a:schemeClr val="phClr">
                <a:alpha val="60000"/>
              </a:schemeClr>
            </a:glow>
          </a:effectLst>
          <a:scene3d>
            <a:camera prst="orthographicFront"/>
            <a:lightRig rig="threePt" dir="t"/>
          </a:scene3d>
          <a:sp3d>
            <a:bevelT w="165100" prst="coolSlant"/>
            <a:contourClr>
              <a:schemeClr val="phClr">
                <a:shade val="60000"/>
                <a:satMod val="110000"/>
              </a:schemeClr>
            </a:contourClr>
          </a:sp3d>
        </a:effectStyle>
      </a:effectStyleLst>
      <a:bgFillStyleLst>
        <a:solidFill>
          <a:schemeClr val="phClr">
            <a:shade val="90000"/>
          </a:schemeClr>
        </a:solidFill>
        <a:blipFill>
          <a:blip xmlns:r="http://schemas.openxmlformats.org/officeDocument/2006/relationships" r:embed="rId2">
            <a:duotone>
              <a:schemeClr val="phClr">
                <a:tint val="100000"/>
                <a:shade val="5000"/>
              </a:schemeClr>
              <a:schemeClr val="phClr">
                <a:shade val="100000"/>
              </a:schemeClr>
            </a:duotone>
          </a:blip>
          <a:tile tx="0" ty="0" sx="120000" sy="120000" flip="xy" algn="t"/>
        </a:blipFill>
        <a:blipFill rotWithShape="0">
          <a:blip xmlns:r="http://schemas.openxmlformats.org/officeDocument/2006/relationships" r:embed="rId3">
            <a:duotone>
              <a:schemeClr val="phClr">
                <a:tint val="100000"/>
                <a:shade val="5000"/>
              </a:schemeClr>
              <a:schemeClr val="phClr">
                <a:shade val="100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Yamato Painting</Template>
  <TotalTime>440</TotalTime>
  <Words>806</Words>
  <Application>Microsoft Office PowerPoint</Application>
  <PresentationFormat>On-screen Show (4:3)</PresentationFormat>
  <Paragraphs>106</Paragraphs>
  <Slides>8</Slides>
  <Notes>8</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YamatoPainting</vt:lpstr>
      <vt:lpstr>Networking</vt:lpstr>
      <vt:lpstr>Business of Networking Relationships</vt:lpstr>
      <vt:lpstr>What is Networking?</vt:lpstr>
      <vt:lpstr>How? </vt:lpstr>
      <vt:lpstr>Change/Risk/Reward</vt:lpstr>
      <vt:lpstr>Self Talk  Negative –vs.- Positive </vt:lpstr>
      <vt:lpstr>Shyness - Roadblocks to working a room</vt:lpstr>
      <vt:lpstr>Don’t Talk to Strangers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38</cp:revision>
  <dcterms:created xsi:type="dcterms:W3CDTF">2009-08-28T14:36:43Z</dcterms:created>
  <dcterms:modified xsi:type="dcterms:W3CDTF">2009-08-28T21:57:32Z</dcterms:modified>
</cp:coreProperties>
</file>